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3" r:id="rId9"/>
    <p:sldId id="262" r:id="rId10"/>
    <p:sldId id="266" r:id="rId11"/>
    <p:sldId id="272" r:id="rId12"/>
    <p:sldId id="268" r:id="rId13"/>
    <p:sldId id="277" r:id="rId14"/>
    <p:sldId id="269" r:id="rId15"/>
    <p:sldId id="275" r:id="rId16"/>
    <p:sldId id="276" r:id="rId17"/>
    <p:sldId id="273" r:id="rId18"/>
    <p:sldId id="278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HXlDhfyhDPJF8VB4RLW40jVK+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3a4c7a7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3a4c7a7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imetry.inf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.nesdis.noaa.gov/socd/lsa/SeaLevelRise/" TargetMode="External"/><Relationship Id="rId2" Type="http://schemas.openxmlformats.org/officeDocument/2006/relationships/hyperlink" Target="https://ocov2.jpl.nasa.gov/science/measurement-approa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imatemodels.uchicago.edu/" TargetMode="External"/><Relationship Id="rId4" Type="http://schemas.openxmlformats.org/officeDocument/2006/relationships/hyperlink" Target="http://www.altimetry.info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models.uchicago.edu/modtran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2023 Remote Sensing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Anand Gnanadesikan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Johns Hopkins University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Key concept 3:Atmospheric absorption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Transparency of the atmosphere varies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How does this explain the greenhouse effect?</a:t>
            </a:r>
          </a:p>
          <a:p>
            <a:r>
              <a:rPr lang="en-US" altLang="en-US" sz="2400" dirty="0"/>
              <a:t>How might we detect concentration of a gas?</a:t>
            </a:r>
          </a:p>
        </p:txBody>
      </p:sp>
      <p:pic>
        <p:nvPicPr>
          <p:cNvPr id="6" name="Picture 4" descr="IR spectr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/>
          <a:stretch/>
        </p:blipFill>
        <p:spPr bwMode="auto">
          <a:xfrm>
            <a:off x="1028700" y="1931776"/>
            <a:ext cx="5410200" cy="297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6172200" y="3581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BBD873A2-04F4-48C2-A954-DBD676B9C6FD}"/>
              </a:ext>
            </a:extLst>
          </p:cNvPr>
          <p:cNvPicPr/>
          <p:nvPr/>
        </p:nvPicPr>
        <p:blipFill rotWithShape="1">
          <a:blip r:embed="rId3"/>
          <a:srcRect l="33223" t="10656" r="20756" b="20743"/>
          <a:stretch/>
        </p:blipFill>
        <p:spPr bwMode="auto">
          <a:xfrm>
            <a:off x="7010400" y="887623"/>
            <a:ext cx="4310275" cy="4598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92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GOES IR Band 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4221" y="1824353"/>
            <a:ext cx="3589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radiance in band centered at 8.5 microns to estimate temperature.</a:t>
            </a:r>
          </a:p>
          <a:p>
            <a:endParaRPr lang="en-US" dirty="0"/>
          </a:p>
          <a:p>
            <a:r>
              <a:rPr lang="en-US" dirty="0"/>
              <a:t>Band is relatively “clean” but sulfur dioxide can contaminate it.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Colors show decreasing temperature, increasing cloud height.</a:t>
            </a:r>
          </a:p>
          <a:p>
            <a:endParaRPr lang="en-US" dirty="0"/>
          </a:p>
          <a:p>
            <a:r>
              <a:rPr lang="en-US" dirty="0"/>
              <a:t>Deep convective towers potentially associated with intense thunderstorms.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8EFBF-F5D4-4479-A89C-FEEE4F66E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18" y="1549928"/>
            <a:ext cx="4429743" cy="32484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2E0DFC-57B4-44DC-9CBF-D5C9440C880F}"/>
              </a:ext>
            </a:extLst>
          </p:cNvPr>
          <p:cNvSpPr/>
          <p:nvPr/>
        </p:nvSpPr>
        <p:spPr>
          <a:xfrm>
            <a:off x="838200" y="51760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https://www.star.nesdis.noaa.gov/GOES/documents/ABIQuickGuide_Band11.pdf</a:t>
            </a:r>
          </a:p>
        </p:txBody>
      </p:sp>
    </p:spTree>
    <p:extLst>
      <p:ext uri="{BB962C8B-B14F-4D97-AF65-F5344CB8AC3E}">
        <p14:creationId xmlns:p14="http://schemas.microsoft.com/office/powerpoint/2010/main" val="233259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Key concept 4: Scatterometry</a:t>
            </a:r>
          </a:p>
        </p:txBody>
      </p:sp>
      <p:pic>
        <p:nvPicPr>
          <p:cNvPr id="5" name="Picture 5" descr="c3_bra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5814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41925" y="1865313"/>
            <a:ext cx="32162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Many radars use the concept of Bragg scattering, which requires “resonance” between a scatterer and the wavelength of incoming radiation.</a:t>
            </a:r>
          </a:p>
          <a:p>
            <a:endParaRPr lang="en-US" altLang="en-US"/>
          </a:p>
          <a:p>
            <a:r>
              <a:rPr lang="en-US" altLang="en-US"/>
              <a:t>The intensity of the scattering tells you about the “roughness” of the surface at that wavelength.</a:t>
            </a:r>
          </a:p>
        </p:txBody>
      </p:sp>
    </p:spTree>
    <p:extLst>
      <p:ext uri="{BB962C8B-B14F-4D97-AF65-F5344CB8AC3E}">
        <p14:creationId xmlns:p14="http://schemas.microsoft.com/office/powerpoint/2010/main" val="357935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A134-3031-48BE-BFDA-33B2FACA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1690688"/>
            <a:ext cx="9325131" cy="1349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76BC8-E16A-47CD-BE67-A338D849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53" y="1314245"/>
            <a:ext cx="7545921" cy="53584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62662-53DF-441A-855B-A443EB70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964" y="456210"/>
            <a:ext cx="11110835" cy="5358468"/>
          </a:xfrm>
        </p:spPr>
        <p:txBody>
          <a:bodyPr/>
          <a:lstStyle/>
          <a:p>
            <a:r>
              <a:rPr lang="en-US" dirty="0"/>
              <a:t>Resulting signal</a:t>
            </a:r>
          </a:p>
        </p:txBody>
      </p:sp>
    </p:spTree>
    <p:extLst>
      <p:ext uri="{BB962C8B-B14F-4D97-AF65-F5344CB8AC3E}">
        <p14:creationId xmlns:p14="http://schemas.microsoft.com/office/powerpoint/2010/main" val="312433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69647"/>
            <a:ext cx="10515600" cy="1325563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2BEB9B-010A-47A3-A872-5C7881B12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13488"/>
            <a:ext cx="6687854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836ED7-CED4-46AF-8261-27B070552BF2}"/>
              </a:ext>
            </a:extLst>
          </p:cNvPr>
          <p:cNvSpPr txBox="1"/>
          <p:nvPr/>
        </p:nvSpPr>
        <p:spPr>
          <a:xfrm>
            <a:off x="6903030" y="1395210"/>
            <a:ext cx="46410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is this measured?</a:t>
            </a:r>
          </a:p>
          <a:p>
            <a:endParaRPr lang="en-US" dirty="0"/>
          </a:p>
          <a:p>
            <a:r>
              <a:rPr lang="en-US" dirty="0"/>
              <a:t>Why might tides be a problem?</a:t>
            </a:r>
          </a:p>
          <a:p>
            <a:endParaRPr lang="en-US" dirty="0"/>
          </a:p>
          <a:p>
            <a:r>
              <a:rPr lang="en-US" dirty="0"/>
              <a:t>What are the two dominant sources of the trend?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http://www.altimetry.info/</a:t>
            </a:r>
            <a:r>
              <a:rPr lang="en-US" dirty="0"/>
              <a:t> has lots of info on altimetry,</a:t>
            </a:r>
          </a:p>
          <a:p>
            <a:r>
              <a:rPr lang="en-US" dirty="0"/>
              <a:t>Includes a bunch of cases and images useful for testing.</a:t>
            </a:r>
          </a:p>
        </p:txBody>
      </p:sp>
    </p:spTree>
    <p:extLst>
      <p:ext uri="{BB962C8B-B14F-4D97-AF65-F5344CB8AC3E}">
        <p14:creationId xmlns:p14="http://schemas.microsoft.com/office/powerpoint/2010/main" val="244196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F267-26F7-40FE-A5FE-4788F33C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 5: Energy balance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0BD2BC-429C-4605-8E2A-F1ED77F16C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Key idea is that almost all energy that enters Earth’s atmosphere leaves it.</a:t>
                </a:r>
              </a:p>
              <a:p>
                <a:r>
                  <a:rPr lang="en-US" dirty="0"/>
                  <a:t>Energy entering is determined by albedo.</a:t>
                </a:r>
              </a:p>
              <a:p>
                <a:r>
                  <a:rPr lang="en-US" dirty="0"/>
                  <a:t>Energy leaving by emissivity, temperature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Should know how to solve for Earth’s mean radiative temperature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0BD2BC-429C-4605-8E2A-F1ED77F16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4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C2CD-1DBD-42A9-B437-D6F10938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 6-Feedbacks and relationships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EF562-D14A-42E7-8F59-35B92D7F9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relationship</a:t>
            </a:r>
          </a:p>
          <a:p>
            <a:pPr lvl="1"/>
            <a:r>
              <a:rPr lang="en-US" dirty="0"/>
              <a:t>Increase in X (say temperature) causes increase in Y (say outgoing IR radiation)</a:t>
            </a:r>
          </a:p>
          <a:p>
            <a:r>
              <a:rPr lang="en-US" dirty="0"/>
              <a:t>Negative relationship</a:t>
            </a:r>
          </a:p>
          <a:p>
            <a:pPr lvl="1"/>
            <a:r>
              <a:rPr lang="en-US" dirty="0"/>
              <a:t>Increase in X (say outgoing radiation) causes decrease in Y (say temperature)</a:t>
            </a:r>
          </a:p>
          <a:p>
            <a:r>
              <a:rPr lang="en-US" dirty="0"/>
              <a:t>Feedback loop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11E0C9-0000-4CA8-A815-F98C05173D4F}"/>
              </a:ext>
            </a:extLst>
          </p:cNvPr>
          <p:cNvSpPr/>
          <p:nvPr/>
        </p:nvSpPr>
        <p:spPr>
          <a:xfrm>
            <a:off x="2749446" y="4916799"/>
            <a:ext cx="1753849" cy="674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A44132-BA8A-41FB-BCD6-D5C18C79F851}"/>
              </a:ext>
            </a:extLst>
          </p:cNvPr>
          <p:cNvSpPr/>
          <p:nvPr/>
        </p:nvSpPr>
        <p:spPr>
          <a:xfrm>
            <a:off x="6414541" y="4931790"/>
            <a:ext cx="1753849" cy="674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Outgoing IR </a:t>
            </a:r>
            <a:r>
              <a:rPr lang="en-US" dirty="0" err="1"/>
              <a:t>radication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B60E15-C2B3-4FE0-9F7C-706F41CB4E86}"/>
              </a:ext>
            </a:extLst>
          </p:cNvPr>
          <p:cNvCxnSpPr/>
          <p:nvPr/>
        </p:nvCxnSpPr>
        <p:spPr>
          <a:xfrm>
            <a:off x="4503295" y="5081666"/>
            <a:ext cx="191124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FFA860-C97F-4E40-BE14-8E89CF904AD0}"/>
              </a:ext>
            </a:extLst>
          </p:cNvPr>
          <p:cNvCxnSpPr/>
          <p:nvPr/>
        </p:nvCxnSpPr>
        <p:spPr>
          <a:xfrm flipH="1">
            <a:off x="4646951" y="5441430"/>
            <a:ext cx="1767590" cy="0"/>
          </a:xfrm>
          <a:prstGeom prst="straightConnector1">
            <a:avLst/>
          </a:prstGeom>
          <a:ln w="412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89" y="1253331"/>
            <a:ext cx="10515600" cy="4351338"/>
          </a:xfrm>
        </p:spPr>
        <p:txBody>
          <a:bodyPr/>
          <a:lstStyle/>
          <a:p>
            <a:r>
              <a:rPr lang="en-US" dirty="0"/>
              <a:t>NASA mission pages often have nice descriptions of how specific instruments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https://ocov2.jpl.nasa.gov/science/measurement-approach</a:t>
            </a:r>
            <a:endParaRPr lang="en-US" dirty="0"/>
          </a:p>
          <a:p>
            <a:r>
              <a:rPr lang="en-US" dirty="0"/>
              <a:t>Laboratories that work on particular projects often have good web resources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https://www.star.nesdis.noaa.gov/socd/lsa/SeaLevelRise/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4"/>
              </a:rPr>
              <a:t>http://www.altimetry.info/</a:t>
            </a:r>
            <a:r>
              <a:rPr lang="en-US" dirty="0"/>
              <a:t> </a:t>
            </a:r>
          </a:p>
          <a:p>
            <a:pPr indent="-457200"/>
            <a:r>
              <a:rPr lang="en-US" dirty="0"/>
              <a:t>Professor David Archer’s webpage at the University of Chicago has some really useful models.  (</a:t>
            </a:r>
            <a:r>
              <a:rPr lang="en-US" dirty="0">
                <a:hlinkClick r:id="rId5"/>
              </a:rPr>
              <a:t>http://climatemodels.uchicago.edu/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3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F065-BF39-4DE6-9409-03D8BAF4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about coaching this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2F58-2384-49B7-9BEA-F54935E38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Physics background really helpful.</a:t>
            </a:r>
          </a:p>
          <a:p>
            <a:r>
              <a:rPr lang="en-US" dirty="0"/>
              <a:t>Students who are independent learners are great…</a:t>
            </a:r>
          </a:p>
          <a:p>
            <a:r>
              <a:rPr lang="en-US" dirty="0"/>
              <a:t>… but you need to hold them accountable.</a:t>
            </a:r>
          </a:p>
          <a:p>
            <a:r>
              <a:rPr lang="en-US" dirty="0"/>
              <a:t>Having them make tests for each other is a good strategy.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GOOD LUCK AND THANKS FOR DOING THIS!</a:t>
            </a:r>
          </a:p>
        </p:txBody>
      </p:sp>
    </p:spTree>
    <p:extLst>
      <p:ext uri="{BB962C8B-B14F-4D97-AF65-F5344CB8AC3E}">
        <p14:creationId xmlns:p14="http://schemas.microsoft.com/office/powerpoint/2010/main" val="147980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3a4c7a7a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Disclaimer</a:t>
            </a:r>
            <a:endParaRPr/>
          </a:p>
        </p:txBody>
      </p:sp>
      <p:sp>
        <p:nvSpPr>
          <p:cNvPr id="91" name="Google Shape;91;g133a4c7a7a7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139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This presentation was prepared using draft rules.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There may be some changes in the final copy of the rules.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Final copies of the rules will be released on Tuesday, September 6, 2022 at soinc.org.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These rules will be the official rules for the 2023 Season.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about me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55070" y="1510806"/>
            <a:ext cx="63453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Physical oceanographer by training. Have worked with remotely sensed products for ocean waves, ocean color, sea surface temperature, ice cover, aerosols.</a:t>
            </a:r>
          </a:p>
          <a:p>
            <a:r>
              <a:rPr lang="en-US" altLang="en-US" dirty="0"/>
              <a:t>Currently on the faculty at JHU in the Department of Earth and Planetary Sciences</a:t>
            </a:r>
          </a:p>
          <a:p>
            <a:r>
              <a:rPr lang="en-US" altLang="en-US" dirty="0"/>
              <a:t>SO parent-coach</a:t>
            </a:r>
          </a:p>
          <a:p>
            <a:r>
              <a:rPr lang="en-US" altLang="en-US" dirty="0"/>
              <a:t>Running events since 2004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4" descr="SO_Wichi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04" y="3016251"/>
            <a:ext cx="3886200" cy="21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event?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26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Remote sensing covers how we track climate from space.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Key points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How does instrumentation work and what kinds of products are produced?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Can you interpret output from instrumentation?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Can you explain the key climate processes underlying climate change?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Can you solve a simple energy balance model for earth?</a:t>
            </a:r>
          </a:p>
        </p:txBody>
      </p:sp>
    </p:spTree>
    <p:extLst>
      <p:ext uri="{BB962C8B-B14F-4D97-AF65-F5344CB8AC3E}">
        <p14:creationId xmlns:p14="http://schemas.microsoft.com/office/powerpoint/2010/main" val="12147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Read a plot with different axes (log-log, time series)</a:t>
            </a:r>
          </a:p>
          <a:p>
            <a:r>
              <a:rPr lang="en-US" altLang="en-US" dirty="0"/>
              <a:t>How to go from a contour plot to a line plot.</a:t>
            </a:r>
          </a:p>
          <a:p>
            <a:r>
              <a:rPr lang="en-US" altLang="en-US" dirty="0"/>
              <a:t>How to link what gets measured (radiances, time-of-flight) to what you are trying to measure (temperatures, sea level).</a:t>
            </a:r>
          </a:p>
          <a:p>
            <a:r>
              <a:rPr lang="en-US" altLang="en-US" dirty="0"/>
              <a:t>Solve simple algebraic equations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72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sensors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5715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Electromagnetic</a:t>
            </a:r>
          </a:p>
          <a:p>
            <a:pPr lvl="1"/>
            <a:r>
              <a:rPr lang="en-US" altLang="en-US" dirty="0"/>
              <a:t>Active (shoot radiation at planet, look at return)</a:t>
            </a:r>
          </a:p>
          <a:p>
            <a:pPr lvl="1"/>
            <a:r>
              <a:rPr lang="en-US" altLang="en-US" dirty="0"/>
              <a:t>Passive (use radiation coming off planet or scattered in atmosphere)</a:t>
            </a:r>
          </a:p>
          <a:p>
            <a:r>
              <a:rPr lang="en-US" altLang="en-US" dirty="0"/>
              <a:t>Gravitational</a:t>
            </a:r>
          </a:p>
          <a:p>
            <a:pPr lvl="1"/>
            <a:r>
              <a:rPr lang="en-US" altLang="en-US" dirty="0"/>
              <a:t>Use changes in acceleration to get at distribution of mass.</a:t>
            </a:r>
          </a:p>
        </p:txBody>
      </p:sp>
      <p:pic>
        <p:nvPicPr>
          <p:cNvPr id="5" name="Picture 5" descr="Artist's concept of the twin GRACE satell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04" y="3708862"/>
            <a:ext cx="2286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rtist's interpretation of the Jason-1 sate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04" y="1794899"/>
            <a:ext cx="24765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2342" y="73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/>
              <a:t>Key concept 1: Electromagnetic spectrum</a:t>
            </a:r>
          </a:p>
        </p:txBody>
      </p:sp>
      <p:pic>
        <p:nvPicPr>
          <p:cNvPr id="5" name="Picture 4" descr="EM_Spectrum3-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" y="1444625"/>
            <a:ext cx="6248400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43890" y="1822450"/>
            <a:ext cx="399645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Difference between microwave, IR, visible.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What it means to say that we sense things at different wavelengths.</a:t>
            </a:r>
          </a:p>
          <a:p>
            <a:endParaRPr lang="en-US" altLang="en-US" dirty="0"/>
          </a:p>
          <a:p>
            <a:r>
              <a:rPr lang="en-US" altLang="en-US" dirty="0"/>
              <a:t>How different wavelengths might be combined to learn about  greenhouse gasses, vegetation, surface temperatures, ice.</a:t>
            </a:r>
          </a:p>
        </p:txBody>
      </p:sp>
    </p:spTree>
    <p:extLst>
      <p:ext uri="{BB962C8B-B14F-4D97-AF65-F5344CB8AC3E}">
        <p14:creationId xmlns:p14="http://schemas.microsoft.com/office/powerpoint/2010/main" val="27431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92264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/>
              <a:t>Key concept 2- Black body radiation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99124" y="1417638"/>
            <a:ext cx="429277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Spectrum shows energy ) emitted at different wave lengths. Different colors show “black body” curves at different wavelengths.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implies we can find “brightness” temperatures by looking at emitted radiation at different wavelengths. </a:t>
            </a:r>
          </a:p>
          <a:p>
            <a:endParaRPr lang="en-US" altLang="en-US" dirty="0"/>
          </a:p>
          <a:p>
            <a:r>
              <a:rPr lang="en-US" altLang="en-US" dirty="0"/>
              <a:t>Greenhouse gasses make atmosphere opaque in different wavelengths, so that what is seen from space is higher up and colder. 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30518" y="2299028"/>
            <a:ext cx="1616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Q=</a:t>
            </a:r>
            <a:r>
              <a:rPr lang="en-US" altLang="en-US" sz="2800" dirty="0">
                <a:latin typeface="Symbol" panose="05050102010706020507" pitchFamily="18" charset="2"/>
              </a:rPr>
              <a:t>es</a:t>
            </a:r>
            <a:r>
              <a:rPr lang="en-US" altLang="en-US" sz="2800" dirty="0"/>
              <a:t>T</a:t>
            </a:r>
            <a:r>
              <a:rPr lang="en-US" altLang="en-US" sz="2800" baseline="30000" dirty="0"/>
              <a:t>4</a:t>
            </a:r>
          </a:p>
        </p:txBody>
      </p:sp>
      <p:pic>
        <p:nvPicPr>
          <p:cNvPr id="8" name="Content Placeholder 3"/>
          <p:cNvPicPr/>
          <p:nvPr/>
        </p:nvPicPr>
        <p:blipFill rotWithShape="1">
          <a:blip r:embed="rId2"/>
          <a:srcRect l="33223" t="10656" r="21315" b="20743"/>
          <a:stretch/>
        </p:blipFill>
        <p:spPr bwMode="auto">
          <a:xfrm>
            <a:off x="666459" y="1153598"/>
            <a:ext cx="4257879" cy="4598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4EAA22-288B-44D3-851D-0362C85BDCB0}"/>
              </a:ext>
            </a:extLst>
          </p:cNvPr>
          <p:cNvSpPr/>
          <p:nvPr/>
        </p:nvSpPr>
        <p:spPr>
          <a:xfrm>
            <a:off x="5444889" y="5407571"/>
            <a:ext cx="3645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http://climatemodels.uchicago.edu/modtran/</a:t>
            </a:r>
          </a:p>
        </p:txBody>
      </p:sp>
    </p:spTree>
    <p:extLst>
      <p:ext uri="{BB962C8B-B14F-4D97-AF65-F5344CB8AC3E}">
        <p14:creationId xmlns:p14="http://schemas.microsoft.com/office/powerpoint/2010/main" val="172877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8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Example using these curves</a:t>
            </a:r>
          </a:p>
        </p:txBody>
      </p:sp>
      <p:pic>
        <p:nvPicPr>
          <p:cNvPr id="8" name="Content Placeholder 3"/>
          <p:cNvPicPr/>
          <p:nvPr/>
        </p:nvPicPr>
        <p:blipFill rotWithShape="1">
          <a:blip r:embed="rId2"/>
          <a:srcRect l="33223" t="10656" r="-1372" b="20743"/>
          <a:stretch/>
        </p:blipFill>
        <p:spPr bwMode="auto">
          <a:xfrm>
            <a:off x="666459" y="1153598"/>
            <a:ext cx="6382734" cy="4598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8291" y="1712422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20328" y="5567741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http://climatemodels.uchicago.edu/modtran/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30837" y="1325563"/>
            <a:ext cx="4206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Questions:</a:t>
            </a:r>
          </a:p>
          <a:p>
            <a:endParaRPr lang="en-US" dirty="0"/>
          </a:p>
          <a:p>
            <a:r>
              <a:rPr lang="en-US" dirty="0"/>
              <a:t>How far down in the atmosphere can you see at a wavelength of 12 microns?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53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855</Words>
  <Application>Microsoft Office PowerPoint</Application>
  <PresentationFormat>Widescreen</PresentationFormat>
  <Paragraphs>125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Office Theme</vt:lpstr>
      <vt:lpstr>2023 Remote Sensing</vt:lpstr>
      <vt:lpstr>Disclaimer</vt:lpstr>
      <vt:lpstr>A little bit about me</vt:lpstr>
      <vt:lpstr>What is event?</vt:lpstr>
      <vt:lpstr>Key skills</vt:lpstr>
      <vt:lpstr>Types of sensors</vt:lpstr>
      <vt:lpstr>PowerPoint Presentation</vt:lpstr>
      <vt:lpstr>PowerPoint Presentation</vt:lpstr>
      <vt:lpstr>Example using these curves</vt:lpstr>
      <vt:lpstr>PowerPoint Presentation</vt:lpstr>
      <vt:lpstr>Example: GOES IR Band 11</vt:lpstr>
      <vt:lpstr>PowerPoint Presentation</vt:lpstr>
      <vt:lpstr>PowerPoint Presentation</vt:lpstr>
      <vt:lpstr>Example </vt:lpstr>
      <vt:lpstr>Key concept 5: Energy balance</vt:lpstr>
      <vt:lpstr>Key concept 6-Feedbacks and relationships</vt:lpstr>
      <vt:lpstr>Further resources</vt:lpstr>
      <vt:lpstr>Thoughts about coaching this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Remote Sensing</dc:title>
  <dc:creator>John Loehr</dc:creator>
  <cp:lastModifiedBy>Anand Gnanadesikan</cp:lastModifiedBy>
  <cp:revision>9</cp:revision>
  <dcterms:created xsi:type="dcterms:W3CDTF">2022-06-09T20:24:39Z</dcterms:created>
  <dcterms:modified xsi:type="dcterms:W3CDTF">2022-07-08T04:07:54Z</dcterms:modified>
</cp:coreProperties>
</file>